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rlow Condensed" charset="1" panose="00000506000000000000"/>
      <p:regular r:id="rId10"/>
    </p:embeddedFont>
    <p:embeddedFont>
      <p:font typeface="Barlow Condensed Bold" charset="1" panose="00000806000000000000"/>
      <p:regular r:id="rId11"/>
    </p:embeddedFont>
    <p:embeddedFont>
      <p:font typeface="Barlow Condensed Italics" charset="1" panose="00000506000000000000"/>
      <p:regular r:id="rId12"/>
    </p:embeddedFont>
    <p:embeddedFont>
      <p:font typeface="Barlow Condensed Bold Italics" charset="1" panose="00000806000000000000"/>
      <p:regular r:id="rId13"/>
    </p:embeddedFont>
    <p:embeddedFont>
      <p:font typeface="Barlow Condensed Thin" charset="1" panose="00000306000000000000"/>
      <p:regular r:id="rId14"/>
    </p:embeddedFont>
    <p:embeddedFont>
      <p:font typeface="Barlow Condensed Thin Italics" charset="1" panose="00000306000000000000"/>
      <p:regular r:id="rId15"/>
    </p:embeddedFont>
    <p:embeddedFont>
      <p:font typeface="Barlow Condensed Medium" charset="1" panose="00000606000000000000"/>
      <p:regular r:id="rId16"/>
    </p:embeddedFont>
    <p:embeddedFont>
      <p:font typeface="Barlow Condensed Medium Italics" charset="1" panose="00000606000000000000"/>
      <p:regular r:id="rId17"/>
    </p:embeddedFont>
    <p:embeddedFont>
      <p:font typeface="Barlow Condensed Semi-Bold" charset="1" panose="00000706000000000000"/>
      <p:regular r:id="rId18"/>
    </p:embeddedFont>
    <p:embeddedFont>
      <p:font typeface="Barlow Condensed Semi-Bold Italics" charset="1" panose="00000706000000000000"/>
      <p:regular r:id="rId19"/>
    </p:embeddedFont>
    <p:embeddedFont>
      <p:font typeface="Barlow Condensed Heavy" charset="1" panose="00000A06000000000000"/>
      <p:regular r:id="rId20"/>
    </p:embeddedFont>
    <p:embeddedFont>
      <p:font typeface="Barlow Condensed Heavy Italics" charset="1" panose="00000A06000000000000"/>
      <p:regular r:id="rId21"/>
    </p:embeddedFont>
    <p:embeddedFont>
      <p:font typeface="Barlow" charset="1" panose="00000500000000000000"/>
      <p:regular r:id="rId22"/>
    </p:embeddedFont>
    <p:embeddedFont>
      <p:font typeface="Barlow Bold" charset="1" panose="00000800000000000000"/>
      <p:regular r:id="rId23"/>
    </p:embeddedFont>
    <p:embeddedFont>
      <p:font typeface="Barlow Italics" charset="1" panose="00000500000000000000"/>
      <p:regular r:id="rId24"/>
    </p:embeddedFont>
    <p:embeddedFont>
      <p:font typeface="Barlow Bold Italics" charset="1" panose="00000800000000000000"/>
      <p:regular r:id="rId25"/>
    </p:embeddedFont>
    <p:embeddedFont>
      <p:font typeface="Barlow Thin" charset="1" panose="00000300000000000000"/>
      <p:regular r:id="rId26"/>
    </p:embeddedFont>
    <p:embeddedFont>
      <p:font typeface="Barlow Thin Italics" charset="1" panose="00000300000000000000"/>
      <p:regular r:id="rId27"/>
    </p:embeddedFont>
    <p:embeddedFont>
      <p:font typeface="Barlow Extra-Light" charset="1" panose="00000300000000000000"/>
      <p:regular r:id="rId28"/>
    </p:embeddedFont>
    <p:embeddedFont>
      <p:font typeface="Barlow Extra-Light Italics" charset="1" panose="00000300000000000000"/>
      <p:regular r:id="rId29"/>
    </p:embeddedFont>
    <p:embeddedFont>
      <p:font typeface="Barlow Light" charset="1" panose="00000400000000000000"/>
      <p:regular r:id="rId30"/>
    </p:embeddedFont>
    <p:embeddedFont>
      <p:font typeface="Barlow Light Italics" charset="1" panose="00000400000000000000"/>
      <p:regular r:id="rId31"/>
    </p:embeddedFont>
    <p:embeddedFont>
      <p:font typeface="Barlow Medium" charset="1" panose="00000600000000000000"/>
      <p:regular r:id="rId32"/>
    </p:embeddedFont>
    <p:embeddedFont>
      <p:font typeface="Barlow Medium Italics" charset="1" panose="00000600000000000000"/>
      <p:regular r:id="rId33"/>
    </p:embeddedFont>
    <p:embeddedFont>
      <p:font typeface="Barlow Semi-Bold" charset="1" panose="00000700000000000000"/>
      <p:regular r:id="rId34"/>
    </p:embeddedFont>
    <p:embeddedFont>
      <p:font typeface="Barlow Semi-Bold Italics" charset="1" panose="00000700000000000000"/>
      <p:regular r:id="rId35"/>
    </p:embeddedFont>
    <p:embeddedFont>
      <p:font typeface="Barlow Ultra-Bold" charset="1" panose="00000900000000000000"/>
      <p:regular r:id="rId36"/>
    </p:embeddedFont>
    <p:embeddedFont>
      <p:font typeface="Barlow Ultra-Bold Italics" charset="1" panose="00000900000000000000"/>
      <p:regular r:id="rId37"/>
    </p:embeddedFont>
    <p:embeddedFont>
      <p:font typeface="Barlow Heavy" charset="1" panose="00000A00000000000000"/>
      <p:regular r:id="rId38"/>
    </p:embeddedFont>
    <p:embeddedFont>
      <p:font typeface="Barlow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17108"/>
            <a:ext cx="16674770" cy="394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00"/>
              </a:lnSpc>
            </a:pPr>
            <a:r>
              <a:rPr lang="en-US" sz="14000">
                <a:solidFill>
                  <a:srgbClr val="FF914D"/>
                </a:solidFill>
                <a:latin typeface="Barlow Condensed Semi-Bold"/>
              </a:rPr>
              <a:t>APRESENTAÇÃO DE</a:t>
            </a:r>
          </a:p>
          <a:p>
            <a:pPr>
              <a:lnSpc>
                <a:spcPts val="15399"/>
              </a:lnSpc>
            </a:pPr>
            <a:r>
              <a:rPr lang="en-US" sz="13999">
                <a:solidFill>
                  <a:srgbClr val="FF914D"/>
                </a:solidFill>
                <a:latin typeface="Barlow Condensed Semi-Bold"/>
              </a:rPr>
              <a:t>PICHT - TALENTO CLOUD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9814" y="3237054"/>
            <a:ext cx="162052" cy="16205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995013"/>
            <a:ext cx="11172689" cy="118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88"/>
              </a:lnSpc>
            </a:pPr>
            <a:r>
              <a:rPr lang="en-US" sz="7823">
                <a:solidFill>
                  <a:srgbClr val="FF914D"/>
                </a:solidFill>
                <a:latin typeface="Barlow Condensed Semi-Bold"/>
              </a:rPr>
              <a:t>Introdução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97430" y="2905006"/>
            <a:ext cx="8235229" cy="81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12"/>
              </a:lnSpc>
            </a:pPr>
            <a:r>
              <a:rPr lang="en-US" sz="4257">
                <a:solidFill>
                  <a:srgbClr val="FFFFFF"/>
                </a:solidFill>
                <a:latin typeface="Barlow Light"/>
              </a:rPr>
              <a:t>Apresentação do grupo 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5166" y="4456836"/>
            <a:ext cx="13806294" cy="369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5"/>
              </a:lnSpc>
            </a:pPr>
            <a:r>
              <a:rPr lang="en-US" sz="4628">
                <a:solidFill>
                  <a:srgbClr val="FFFFFF"/>
                </a:solidFill>
                <a:latin typeface="Barlow Light"/>
              </a:rPr>
              <a:t>Thiago </a:t>
            </a:r>
          </a:p>
          <a:p>
            <a:pPr>
              <a:lnSpc>
                <a:spcPts val="7405"/>
              </a:lnSpc>
            </a:pPr>
            <a:r>
              <a:rPr lang="en-US" sz="4628">
                <a:solidFill>
                  <a:srgbClr val="FFFFFF"/>
                </a:solidFill>
                <a:latin typeface="Barlow Light"/>
              </a:rPr>
              <a:t>           Rafael </a:t>
            </a:r>
          </a:p>
          <a:p>
            <a:pPr>
              <a:lnSpc>
                <a:spcPts val="7405"/>
              </a:lnSpc>
            </a:pPr>
            <a:r>
              <a:rPr lang="en-US" sz="4628">
                <a:solidFill>
                  <a:srgbClr val="FFFFFF"/>
                </a:solidFill>
                <a:latin typeface="Barlow Light"/>
              </a:rPr>
              <a:t>                         Amanda </a:t>
            </a:r>
          </a:p>
          <a:p>
            <a:pPr>
              <a:lnSpc>
                <a:spcPts val="7405"/>
              </a:lnSpc>
            </a:pPr>
            <a:r>
              <a:rPr lang="en-US" sz="4628">
                <a:solidFill>
                  <a:srgbClr val="FFFFFF"/>
                </a:solidFill>
                <a:latin typeface="Barlow Light"/>
              </a:rPr>
              <a:t>                                            Hudson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42411" y="4010025"/>
            <a:ext cx="7914681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79"/>
              </a:lnSpc>
            </a:pPr>
            <a:r>
              <a:rPr lang="en-US" sz="7399">
                <a:solidFill>
                  <a:srgbClr val="FF914D"/>
                </a:solidFill>
                <a:latin typeface="Barlow Condensed Semi-Bold"/>
              </a:rPr>
              <a:t>“Compre seu carro sem sair de casa.”</a:t>
            </a:r>
            <a:r>
              <a:rPr lang="en-US" sz="7399">
                <a:solidFill>
                  <a:srgbClr val="FF914D"/>
                </a:solidFill>
                <a:latin typeface="Barlow Condensed Semi-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87200" y="0"/>
            <a:ext cx="6400800" cy="10287000"/>
          </a:xfrm>
          <a:custGeom>
            <a:avLst/>
            <a:gdLst/>
            <a:ahLst/>
            <a:cxnLst/>
            <a:rect r="r" b="b" t="t" l="l"/>
            <a:pathLst>
              <a:path h="10287000" w="6400800">
                <a:moveTo>
                  <a:pt x="0" y="0"/>
                </a:moveTo>
                <a:lnTo>
                  <a:pt x="6400800" y="0"/>
                </a:lnTo>
                <a:lnTo>
                  <a:pt x="6400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996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5503" y="1139291"/>
            <a:ext cx="11271697" cy="8119009"/>
            <a:chOff x="0" y="0"/>
            <a:chExt cx="15028929" cy="108253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5028929" cy="2090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385"/>
                </a:lnSpc>
              </a:pPr>
              <a:r>
                <a:rPr lang="en-US" sz="10321">
                  <a:solidFill>
                    <a:srgbClr val="FF914D"/>
                  </a:solidFill>
                  <a:latin typeface="Barlow Condensed Semi-Bold"/>
                </a:rPr>
                <a:t>O Problema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90902"/>
              <a:ext cx="15028929" cy="7334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44"/>
                </a:lnSpc>
              </a:pPr>
              <a:r>
                <a:rPr lang="en-US" sz="4296">
                  <a:solidFill>
                    <a:srgbClr val="FFFFFF"/>
                  </a:solidFill>
                  <a:latin typeface="Barlow Light"/>
                </a:rPr>
                <a:t>· Os jovens de hoje buscam conveniência e praticidade em todas as áreas da vida.</a:t>
              </a:r>
            </a:p>
            <a:p>
              <a:pPr>
                <a:lnSpc>
                  <a:spcPts val="6444"/>
                </a:lnSpc>
              </a:pPr>
            </a:p>
            <a:p>
              <a:pPr>
                <a:lnSpc>
                  <a:spcPts val="6444"/>
                </a:lnSpc>
              </a:pPr>
              <a:r>
                <a:rPr lang="en-US" sz="4296">
                  <a:solidFill>
                    <a:srgbClr val="FFFFFF"/>
                  </a:solidFill>
                  <a:latin typeface="Barlow Light"/>
                </a:rPr>
                <a:t>· Dificuldade em comprar carros de forma tradicional devido à burocracia e falta de transparência.</a:t>
              </a:r>
            </a:p>
            <a:p>
              <a:pPr>
                <a:lnSpc>
                  <a:spcPts val="5544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5078" y="2191981"/>
            <a:ext cx="162052" cy="16205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226104" y="5143500"/>
            <a:ext cx="162052" cy="16205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07130" y="7540996"/>
            <a:ext cx="162052" cy="16205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8746" y="1491958"/>
            <a:ext cx="7410435" cy="8014770"/>
          </a:xfrm>
          <a:custGeom>
            <a:avLst/>
            <a:gdLst/>
            <a:ahLst/>
            <a:cxnLst/>
            <a:rect r="r" b="b" t="t" l="l"/>
            <a:pathLst>
              <a:path h="8014770" w="7410435">
                <a:moveTo>
                  <a:pt x="0" y="0"/>
                </a:moveTo>
                <a:lnTo>
                  <a:pt x="7410436" y="0"/>
                </a:lnTo>
                <a:lnTo>
                  <a:pt x="7410436" y="8014770"/>
                </a:lnTo>
                <a:lnTo>
                  <a:pt x="0" y="8014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77" t="0" r="-407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14490" y="1869058"/>
            <a:ext cx="10006783" cy="6759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44"/>
              </a:lnSpc>
            </a:pPr>
            <a:r>
              <a:rPr lang="en-US" sz="4246">
                <a:solidFill>
                  <a:srgbClr val="FFFFFF"/>
                </a:solidFill>
                <a:latin typeface="Barlow Light"/>
              </a:rPr>
              <a:t>Nós oferecemos uma alternativa moderna e conveniente para comprar carros.</a:t>
            </a:r>
          </a:p>
          <a:p>
            <a:pPr>
              <a:lnSpc>
                <a:spcPts val="5944"/>
              </a:lnSpc>
            </a:pPr>
          </a:p>
          <a:p>
            <a:pPr>
              <a:lnSpc>
                <a:spcPts val="5944"/>
              </a:lnSpc>
            </a:pPr>
            <a:r>
              <a:rPr lang="en-US" sz="4246">
                <a:solidFill>
                  <a:srgbClr val="FFFFFF"/>
                </a:solidFill>
                <a:latin typeface="Barlow Light"/>
              </a:rPr>
              <a:t>Processo de avaliação rigoroso para garantir a qualidade dos veículos listados.</a:t>
            </a:r>
          </a:p>
          <a:p>
            <a:pPr>
              <a:lnSpc>
                <a:spcPts val="5944"/>
              </a:lnSpc>
            </a:pPr>
          </a:p>
          <a:p>
            <a:pPr>
              <a:lnSpc>
                <a:spcPts val="5944"/>
              </a:lnSpc>
            </a:pPr>
            <a:r>
              <a:rPr lang="en-US" sz="4246">
                <a:solidFill>
                  <a:srgbClr val="FFFFFF"/>
                </a:solidFill>
                <a:latin typeface="Barlow Light"/>
              </a:rPr>
              <a:t>Entrega em casa com todas as garantias necessárias para a segurança do cliente.</a:t>
            </a:r>
          </a:p>
          <a:p>
            <a:pPr>
              <a:lnSpc>
                <a:spcPts val="594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952880" y="367770"/>
            <a:ext cx="5801790" cy="13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43"/>
              </a:lnSpc>
            </a:pPr>
            <a:r>
              <a:rPr lang="en-US" sz="8703">
                <a:solidFill>
                  <a:srgbClr val="FF914D"/>
                </a:solidFill>
                <a:latin typeface="Barlow Condensed Semi-Bold"/>
              </a:rPr>
              <a:t>A Solução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758430"/>
            <a:ext cx="8921492" cy="6770139"/>
          </a:xfrm>
          <a:custGeom>
            <a:avLst/>
            <a:gdLst/>
            <a:ahLst/>
            <a:cxnLst/>
            <a:rect r="r" b="b" t="t" l="l"/>
            <a:pathLst>
              <a:path h="6770139" w="8921492">
                <a:moveTo>
                  <a:pt x="0" y="0"/>
                </a:moveTo>
                <a:lnTo>
                  <a:pt x="8921492" y="0"/>
                </a:lnTo>
                <a:lnTo>
                  <a:pt x="8921492" y="6770140"/>
                </a:lnTo>
                <a:lnTo>
                  <a:pt x="0" y="677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42" t="0" r="-234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0089" y="2100657"/>
            <a:ext cx="7609159" cy="6085687"/>
            <a:chOff x="0" y="0"/>
            <a:chExt cx="10145545" cy="811424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14300"/>
              <a:ext cx="10145545" cy="1300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93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44657"/>
              <a:ext cx="10145545" cy="6230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10"/>
                </a:lnSpc>
              </a:pPr>
              <a:r>
                <a:rPr lang="en-US" sz="3864">
                  <a:solidFill>
                    <a:srgbClr val="FFFFFF"/>
                  </a:solidFill>
                  <a:latin typeface="Barlow Light"/>
                </a:rPr>
                <a:t>Análise do mercado de compra e venda de carros.</a:t>
              </a:r>
            </a:p>
            <a:p>
              <a:pPr>
                <a:lnSpc>
                  <a:spcPts val="5270"/>
                </a:lnSpc>
              </a:pPr>
            </a:p>
            <a:p>
              <a:pPr>
                <a:lnSpc>
                  <a:spcPts val="5270"/>
                </a:lnSpc>
              </a:pPr>
              <a:r>
                <a:rPr lang="en-US" sz="3764">
                  <a:solidFill>
                    <a:srgbClr val="FFFFFF"/>
                  </a:solidFill>
                  <a:latin typeface="Barlow Light"/>
                </a:rPr>
                <a:t> Segmentação do mercado jovem e identificação das necessidades específicas desse público-alvo.</a:t>
              </a:r>
            </a:p>
            <a:p>
              <a:pPr>
                <a:lnSpc>
                  <a:spcPts val="527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19175"/>
            <a:ext cx="595900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79"/>
              </a:lnSpc>
            </a:pPr>
            <a:r>
              <a:rPr lang="en-US" sz="7399">
                <a:solidFill>
                  <a:srgbClr val="FF914D"/>
                </a:solidFill>
                <a:latin typeface="Barlow Condensed Semi-Bold"/>
              </a:rPr>
              <a:t>O Mercado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20504" y="1548651"/>
            <a:ext cx="11187095" cy="7020530"/>
          </a:xfrm>
          <a:custGeom>
            <a:avLst/>
            <a:gdLst/>
            <a:ahLst/>
            <a:cxnLst/>
            <a:rect r="r" b="b" t="t" l="l"/>
            <a:pathLst>
              <a:path h="7020530" w="11187095">
                <a:moveTo>
                  <a:pt x="0" y="0"/>
                </a:moveTo>
                <a:lnTo>
                  <a:pt x="11187095" y="0"/>
                </a:lnTo>
                <a:lnTo>
                  <a:pt x="11187095" y="7020530"/>
                </a:lnTo>
                <a:lnTo>
                  <a:pt x="0" y="702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01" t="0" r="-13561" b="-34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63705"/>
            <a:ext cx="7130088" cy="7830765"/>
            <a:chOff x="0" y="0"/>
            <a:chExt cx="9506785" cy="104410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506785" cy="300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79"/>
                </a:lnSpc>
              </a:pPr>
              <a:r>
                <a:rPr lang="en-US" sz="7399">
                  <a:solidFill>
                    <a:srgbClr val="FF914D"/>
                  </a:solidFill>
                  <a:latin typeface="Barlow Condensed Semi-Bold"/>
                </a:rPr>
                <a:t>O Modelo de Negócios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983705"/>
              <a:ext cx="7687455" cy="6495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49"/>
                </a:lnSpc>
              </a:pPr>
              <a:r>
                <a:rPr lang="en-US" sz="3299">
                  <a:solidFill>
                    <a:srgbClr val="FFFFFF"/>
                  </a:solidFill>
                  <a:latin typeface="Barlow Light"/>
                </a:rPr>
                <a:t>· Modelo de marketplace, onde proprietários de carros podem listar seus veículos para venda.</a:t>
              </a:r>
            </a:p>
            <a:p>
              <a:pPr>
                <a:lnSpc>
                  <a:spcPts val="4949"/>
                </a:lnSpc>
              </a:pPr>
            </a:p>
            <a:p>
              <a:pPr>
                <a:lnSpc>
                  <a:spcPts val="4949"/>
                </a:lnSpc>
              </a:pPr>
              <a:r>
                <a:rPr lang="en-US" sz="3299">
                  <a:solidFill>
                    <a:srgbClr val="FFFFFF"/>
                  </a:solidFill>
                  <a:latin typeface="Barlow Light"/>
                </a:rPr>
                <a:t>· Taxa de serviço cobrada dos vendedores por cada transação bem-sucedida.</a:t>
              </a:r>
            </a:p>
            <a:p>
              <a:pPr>
                <a:lnSpc>
                  <a:spcPts val="464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95306"/>
            <a:ext cx="9509007" cy="5662994"/>
          </a:xfrm>
          <a:custGeom>
            <a:avLst/>
            <a:gdLst/>
            <a:ahLst/>
            <a:cxnLst/>
            <a:rect r="r" b="b" t="t" l="l"/>
            <a:pathLst>
              <a:path h="5662994" w="9509007">
                <a:moveTo>
                  <a:pt x="0" y="0"/>
                </a:moveTo>
                <a:lnTo>
                  <a:pt x="9509007" y="0"/>
                </a:lnTo>
                <a:lnTo>
                  <a:pt x="9509007" y="5662994"/>
                </a:lnTo>
                <a:lnTo>
                  <a:pt x="0" y="5662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55" t="-10469" r="-13820" b="-265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5833" y="1028700"/>
            <a:ext cx="16724211" cy="2129333"/>
            <a:chOff x="0" y="0"/>
            <a:chExt cx="22298948" cy="283911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22298948" cy="1396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22"/>
                </a:lnSpc>
              </a:pPr>
              <a:r>
                <a:rPr lang="en-US" sz="6852">
                  <a:solidFill>
                    <a:srgbClr val="FF914D"/>
                  </a:solidFill>
                  <a:latin typeface="Barlow Condensed Semi-Bold"/>
                </a:rPr>
                <a:t>Estratégia de Marketing e Vendas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38973"/>
              <a:ext cx="16010091" cy="713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7"/>
                </a:lnSpc>
              </a:pPr>
              <a:r>
                <a:rPr lang="en-US" sz="3085">
                  <a:solidFill>
                    <a:srgbClr val="FFFFFF"/>
                  </a:solidFill>
                  <a:latin typeface="Barlow Light"/>
                </a:rPr>
                <a:t>Alcanças o público alvo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722963" y="3589267"/>
            <a:ext cx="7057081" cy="566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7"/>
              </a:lnSpc>
            </a:pPr>
            <a:r>
              <a:rPr lang="en-US" sz="3529">
                <a:solidFill>
                  <a:srgbClr val="FFFFFF"/>
                </a:solidFill>
                <a:latin typeface="Barlow Light"/>
              </a:rPr>
              <a:t>· Parcerias com influenciadores e celebridades jovens para promover a marca.</a:t>
            </a:r>
          </a:p>
          <a:p>
            <a:pPr>
              <a:lnSpc>
                <a:spcPts val="5647"/>
              </a:lnSpc>
            </a:pPr>
          </a:p>
          <a:p>
            <a:pPr>
              <a:lnSpc>
                <a:spcPts val="5647"/>
              </a:lnSpc>
            </a:pPr>
            <a:r>
              <a:rPr lang="en-US" sz="3529">
                <a:solidFill>
                  <a:srgbClr val="FFFFFF"/>
                </a:solidFill>
                <a:latin typeface="Barlow Light"/>
              </a:rPr>
              <a:t>Campanhas de marketing digital nas redes sociais e plataformas de streaming</a:t>
            </a:r>
          </a:p>
          <a:p>
            <a:pPr>
              <a:lnSpc>
                <a:spcPts val="5647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4282" y="-144042"/>
            <a:ext cx="9144000" cy="10575084"/>
          </a:xfrm>
          <a:custGeom>
            <a:avLst/>
            <a:gdLst/>
            <a:ahLst/>
            <a:cxnLst/>
            <a:rect r="r" b="b" t="t" l="l"/>
            <a:pathLst>
              <a:path h="10575084" w="9144000">
                <a:moveTo>
                  <a:pt x="0" y="0"/>
                </a:moveTo>
                <a:lnTo>
                  <a:pt x="9144000" y="0"/>
                </a:lnTo>
                <a:lnTo>
                  <a:pt x="9144000" y="10575084"/>
                </a:lnTo>
                <a:lnTo>
                  <a:pt x="0" y="1057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263" t="0" r="-974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53891" y="910405"/>
            <a:ext cx="10236177" cy="8466190"/>
            <a:chOff x="0" y="0"/>
            <a:chExt cx="13648236" cy="1128825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3648236" cy="1508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79"/>
                </a:lnSpc>
              </a:pPr>
              <a:r>
                <a:rPr lang="en-US" sz="7399">
                  <a:solidFill>
                    <a:srgbClr val="FF914D"/>
                  </a:solidFill>
                  <a:latin typeface="Barlow Condensed Semi-Bold"/>
                </a:rPr>
                <a:t>Futuras Implementações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96239"/>
              <a:ext cx="11352923" cy="9092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499">
                  <a:solidFill>
                    <a:srgbClr val="FFFFFF"/>
                  </a:solidFill>
                  <a:latin typeface="Barlow Light"/>
                </a:rPr>
                <a:t>· Planos para adicionar funcionalidades como vídeos de condição do carro.</a:t>
              </a:r>
            </a:p>
            <a:p>
              <a:pPr>
                <a:lnSpc>
                  <a:spcPts val="5599"/>
                </a:lnSpc>
              </a:pPr>
            </a:p>
            <a:p>
              <a:pPr>
                <a:lnSpc>
                  <a:spcPts val="5599"/>
                </a:lnSpc>
              </a:pPr>
              <a:r>
                <a:rPr lang="en-US" sz="3499">
                  <a:solidFill>
                    <a:srgbClr val="FFFFFF"/>
                  </a:solidFill>
                  <a:latin typeface="Barlow Light"/>
                </a:rPr>
                <a:t>· Melhorias contínuas na plataforma para atender às necessidades em evolução dos clientes.</a:t>
              </a:r>
            </a:p>
            <a:p>
              <a:pPr>
                <a:lnSpc>
                  <a:spcPts val="5599"/>
                </a:lnSpc>
              </a:pPr>
            </a:p>
            <a:p>
              <a:pPr>
                <a:lnSpc>
                  <a:spcPts val="5599"/>
                </a:lnSpc>
              </a:pPr>
              <a:r>
                <a:rPr lang="en-US" sz="3499">
                  <a:solidFill>
                    <a:srgbClr val="FFFFFF"/>
                  </a:solidFill>
                  <a:latin typeface="Barlow Light"/>
                </a:rPr>
                <a:t>· Feedback de clientes com fotos e videos comprovando a compra e a avaliação dela.</a:t>
              </a:r>
            </a:p>
            <a:p>
              <a:pPr>
                <a:lnSpc>
                  <a:spcPts val="41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DAGD1knG4a4</dc:identifier>
  <dcterms:modified xsi:type="dcterms:W3CDTF">2011-08-01T06:04:30Z</dcterms:modified>
  <cp:revision>1</cp:revision>
  <dc:title>Apresentação pict</dc:title>
</cp:coreProperties>
</file>